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31" r:id="rId5"/>
  </p:sldMasterIdLst>
  <p:notesMasterIdLst>
    <p:notesMasterId r:id="rId20"/>
  </p:notesMasterIdLst>
  <p:handoutMasterIdLst>
    <p:handoutMasterId r:id="rId21"/>
  </p:handoutMasterIdLst>
  <p:sldIdLst>
    <p:sldId id="421" r:id="rId6"/>
    <p:sldId id="339" r:id="rId7"/>
    <p:sldId id="433" r:id="rId8"/>
    <p:sldId id="440" r:id="rId9"/>
    <p:sldId id="441" r:id="rId10"/>
    <p:sldId id="432" r:id="rId11"/>
    <p:sldId id="435" r:id="rId12"/>
    <p:sldId id="437" r:id="rId13"/>
    <p:sldId id="430" r:id="rId14"/>
    <p:sldId id="427" r:id="rId15"/>
    <p:sldId id="425" r:id="rId16"/>
    <p:sldId id="428" r:id="rId17"/>
    <p:sldId id="426" r:id="rId18"/>
    <p:sldId id="42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45565"/>
    <a:srgbClr val="E9EDF4"/>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697AA-0029-46B0-8481-E706FC59F915}" v="2203" dt="2018-12-10T09:31:31.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84444" autoAdjust="0"/>
  </p:normalViewPr>
  <p:slideViewPr>
    <p:cSldViewPr snapToGrid="0">
      <p:cViewPr varScale="1">
        <p:scale>
          <a:sx n="92" d="100"/>
          <a:sy n="92" d="100"/>
        </p:scale>
        <p:origin x="102" y="84"/>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cov Weingarten" userId="7d5ee853-bac1-4468-b5bb-b2705b2f3046" providerId="ADAL" clId="{03F697AA-0029-46B0-8481-E706FC59F915}"/>
    <pc:docChg chg="custSel addSld delSld modSld sldOrd">
      <pc:chgData name="Yaacov Weingarten" userId="7d5ee853-bac1-4468-b5bb-b2705b2f3046" providerId="ADAL" clId="{03F697AA-0029-46B0-8481-E706FC59F915}" dt="2018-12-10T09:31:31.239" v="2201" actId="207"/>
      <pc:docMkLst>
        <pc:docMk/>
      </pc:docMkLst>
      <pc:sldChg chg="modSp">
        <pc:chgData name="Yaacov Weingarten" userId="7d5ee853-bac1-4468-b5bb-b2705b2f3046" providerId="ADAL" clId="{03F697AA-0029-46B0-8481-E706FC59F915}" dt="2018-12-04T12:29:47.854" v="2174" actId="20577"/>
        <pc:sldMkLst>
          <pc:docMk/>
          <pc:sldMk cId="3898723413" sldId="339"/>
        </pc:sldMkLst>
        <pc:spChg chg="mod">
          <ac:chgData name="Yaacov Weingarten" userId="7d5ee853-bac1-4468-b5bb-b2705b2f3046" providerId="ADAL" clId="{03F697AA-0029-46B0-8481-E706FC59F915}" dt="2018-12-04T12:29:47.854" v="2174" actId="20577"/>
          <ac:spMkLst>
            <pc:docMk/>
            <pc:sldMk cId="3898723413" sldId="339"/>
            <ac:spMk id="3" creationId="{00000000-0000-0000-0000-000000000000}"/>
          </ac:spMkLst>
        </pc:spChg>
      </pc:sldChg>
      <pc:sldChg chg="addSp delSp modSp modNotesTx">
        <pc:chgData name="Yaacov Weingarten" userId="7d5ee853-bac1-4468-b5bb-b2705b2f3046" providerId="ADAL" clId="{03F697AA-0029-46B0-8481-E706FC59F915}" dt="2018-12-04T12:09:18.993" v="1704" actId="20577"/>
        <pc:sldMkLst>
          <pc:docMk/>
          <pc:sldMk cId="243293712" sldId="425"/>
        </pc:sldMkLst>
        <pc:spChg chg="mod">
          <ac:chgData name="Yaacov Weingarten" userId="7d5ee853-bac1-4468-b5bb-b2705b2f3046" providerId="ADAL" clId="{03F697AA-0029-46B0-8481-E706FC59F915}" dt="2018-12-04T12:09:18.993" v="1704" actId="20577"/>
          <ac:spMkLst>
            <pc:docMk/>
            <pc:sldMk cId="243293712" sldId="425"/>
            <ac:spMk id="3" creationId="{00000000-0000-0000-0000-000000000000}"/>
          </ac:spMkLst>
        </pc:spChg>
        <pc:picChg chg="del">
          <ac:chgData name="Yaacov Weingarten" userId="7d5ee853-bac1-4468-b5bb-b2705b2f3046" providerId="ADAL" clId="{03F697AA-0029-46B0-8481-E706FC59F915}" dt="2018-12-04T12:07:26.524" v="1635" actId="478"/>
          <ac:picMkLst>
            <pc:docMk/>
            <pc:sldMk cId="243293712" sldId="425"/>
            <ac:picMk id="5" creationId="{10597FDB-F9B4-A84D-B95A-4CAEEC519136}"/>
          </ac:picMkLst>
        </pc:picChg>
        <pc:picChg chg="add mod">
          <ac:chgData name="Yaacov Weingarten" userId="7d5ee853-bac1-4468-b5bb-b2705b2f3046" providerId="ADAL" clId="{03F697AA-0029-46B0-8481-E706FC59F915}" dt="2018-12-04T12:08:06.436" v="1651" actId="1036"/>
          <ac:picMkLst>
            <pc:docMk/>
            <pc:sldMk cId="243293712" sldId="425"/>
            <ac:picMk id="6" creationId="{30DFBEFE-63C5-4507-9560-3B0DBB2E8E90}"/>
          </ac:picMkLst>
        </pc:picChg>
      </pc:sldChg>
      <pc:sldChg chg="modSp">
        <pc:chgData name="Yaacov Weingarten" userId="7d5ee853-bac1-4468-b5bb-b2705b2f3046" providerId="ADAL" clId="{03F697AA-0029-46B0-8481-E706FC59F915}" dt="2018-12-10T09:31:31.239" v="2201" actId="207"/>
        <pc:sldMkLst>
          <pc:docMk/>
          <pc:sldMk cId="1601207836" sldId="426"/>
        </pc:sldMkLst>
        <pc:spChg chg="mod">
          <ac:chgData name="Yaacov Weingarten" userId="7d5ee853-bac1-4468-b5bb-b2705b2f3046" providerId="ADAL" clId="{03F697AA-0029-46B0-8481-E706FC59F915}" dt="2018-12-10T09:31:31.239" v="2201" actId="207"/>
          <ac:spMkLst>
            <pc:docMk/>
            <pc:sldMk cId="1601207836" sldId="426"/>
            <ac:spMk id="3" creationId="{00000000-0000-0000-0000-000000000000}"/>
          </ac:spMkLst>
        </pc:spChg>
      </pc:sldChg>
      <pc:sldChg chg="modSp">
        <pc:chgData name="Yaacov Weingarten" userId="7d5ee853-bac1-4468-b5bb-b2705b2f3046" providerId="ADAL" clId="{03F697AA-0029-46B0-8481-E706FC59F915}" dt="2018-12-04T12:02:02.061" v="1632" actId="20577"/>
        <pc:sldMkLst>
          <pc:docMk/>
          <pc:sldMk cId="225369125" sldId="427"/>
        </pc:sldMkLst>
        <pc:spChg chg="mod">
          <ac:chgData name="Yaacov Weingarten" userId="7d5ee853-bac1-4468-b5bb-b2705b2f3046" providerId="ADAL" clId="{03F697AA-0029-46B0-8481-E706FC59F915}" dt="2018-12-04T12:02:02.061" v="1632" actId="20577"/>
          <ac:spMkLst>
            <pc:docMk/>
            <pc:sldMk cId="225369125" sldId="427"/>
            <ac:spMk id="3" creationId="{00000000-0000-0000-0000-000000000000}"/>
          </ac:spMkLst>
        </pc:spChg>
      </pc:sldChg>
      <pc:sldChg chg="addSp modSp">
        <pc:chgData name="Yaacov Weingarten" userId="7d5ee853-bac1-4468-b5bb-b2705b2f3046" providerId="ADAL" clId="{03F697AA-0029-46B0-8481-E706FC59F915}" dt="2018-12-10T09:31:07.529" v="2198" actId="207"/>
        <pc:sldMkLst>
          <pc:docMk/>
          <pc:sldMk cId="1855019242" sldId="428"/>
        </pc:sldMkLst>
        <pc:spChg chg="mod">
          <ac:chgData name="Yaacov Weingarten" userId="7d5ee853-bac1-4468-b5bb-b2705b2f3046" providerId="ADAL" clId="{03F697AA-0029-46B0-8481-E706FC59F915}" dt="2018-12-10T09:28:35.205" v="2183" actId="14100"/>
          <ac:spMkLst>
            <pc:docMk/>
            <pc:sldMk cId="1855019242" sldId="428"/>
            <ac:spMk id="3" creationId="{00000000-0000-0000-0000-000000000000}"/>
          </ac:spMkLst>
        </pc:spChg>
        <pc:spChg chg="add mod">
          <ac:chgData name="Yaacov Weingarten" userId="7d5ee853-bac1-4468-b5bb-b2705b2f3046" providerId="ADAL" clId="{03F697AA-0029-46B0-8481-E706FC59F915}" dt="2018-12-10T09:31:07.529" v="2198" actId="207"/>
          <ac:spMkLst>
            <pc:docMk/>
            <pc:sldMk cId="1855019242" sldId="428"/>
            <ac:spMk id="4" creationId="{57C04EF2-3E49-447F-AFAB-25A1A97A8A74}"/>
          </ac:spMkLst>
        </pc:spChg>
      </pc:sldChg>
      <pc:sldChg chg="modSp">
        <pc:chgData name="Yaacov Weingarten" userId="7d5ee853-bac1-4468-b5bb-b2705b2f3046" providerId="ADAL" clId="{03F697AA-0029-46B0-8481-E706FC59F915}" dt="2018-12-04T12:20:52.772" v="2021" actId="113"/>
        <pc:sldMkLst>
          <pc:docMk/>
          <pc:sldMk cId="453851101" sldId="432"/>
        </pc:sldMkLst>
        <pc:spChg chg="mod">
          <ac:chgData name="Yaacov Weingarten" userId="7d5ee853-bac1-4468-b5bb-b2705b2f3046" providerId="ADAL" clId="{03F697AA-0029-46B0-8481-E706FC59F915}" dt="2018-12-04T10:02:02.979" v="823" actId="20577"/>
          <ac:spMkLst>
            <pc:docMk/>
            <pc:sldMk cId="453851101" sldId="432"/>
            <ac:spMk id="2" creationId="{00000000-0000-0000-0000-000000000000}"/>
          </ac:spMkLst>
        </pc:spChg>
        <pc:spChg chg="mod">
          <ac:chgData name="Yaacov Weingarten" userId="7d5ee853-bac1-4468-b5bb-b2705b2f3046" providerId="ADAL" clId="{03F697AA-0029-46B0-8481-E706FC59F915}" dt="2018-12-04T12:20:52.772" v="2021" actId="113"/>
          <ac:spMkLst>
            <pc:docMk/>
            <pc:sldMk cId="453851101" sldId="432"/>
            <ac:spMk id="3" creationId="{00000000-0000-0000-0000-000000000000}"/>
          </ac:spMkLst>
        </pc:spChg>
      </pc:sldChg>
      <pc:sldChg chg="modSp">
        <pc:chgData name="Yaacov Weingarten" userId="7d5ee853-bac1-4468-b5bb-b2705b2f3046" providerId="ADAL" clId="{03F697AA-0029-46B0-8481-E706FC59F915}" dt="2018-12-04T12:24:48.017" v="2087" actId="20577"/>
        <pc:sldMkLst>
          <pc:docMk/>
          <pc:sldMk cId="3295618553" sldId="435"/>
        </pc:sldMkLst>
        <pc:spChg chg="mod">
          <ac:chgData name="Yaacov Weingarten" userId="7d5ee853-bac1-4468-b5bb-b2705b2f3046" providerId="ADAL" clId="{03F697AA-0029-46B0-8481-E706FC59F915}" dt="2018-12-04T12:24:48.017" v="2087" actId="20577"/>
          <ac:spMkLst>
            <pc:docMk/>
            <pc:sldMk cId="3295618553" sldId="435"/>
            <ac:spMk id="3" creationId="{687C387B-529D-0340-908F-62EC798706A0}"/>
          </ac:spMkLst>
        </pc:spChg>
      </pc:sldChg>
      <pc:sldChg chg="modSp">
        <pc:chgData name="Yaacov Weingarten" userId="7d5ee853-bac1-4468-b5bb-b2705b2f3046" providerId="ADAL" clId="{03F697AA-0029-46B0-8481-E706FC59F915}" dt="2018-12-04T12:26:00.353" v="2093"/>
        <pc:sldMkLst>
          <pc:docMk/>
          <pc:sldMk cId="65373234" sldId="437"/>
        </pc:sldMkLst>
        <pc:spChg chg="mod">
          <ac:chgData name="Yaacov Weingarten" userId="7d5ee853-bac1-4468-b5bb-b2705b2f3046" providerId="ADAL" clId="{03F697AA-0029-46B0-8481-E706FC59F915}" dt="2018-12-04T12:26:00.353" v="2093"/>
          <ac:spMkLst>
            <pc:docMk/>
            <pc:sldMk cId="65373234" sldId="437"/>
            <ac:spMk id="3" creationId="{DDF1976D-256A-D249-9F4A-0AAC14F8EEAA}"/>
          </ac:spMkLst>
        </pc:spChg>
      </pc:sldChg>
      <pc:sldChg chg="modSp add ord">
        <pc:chgData name="Yaacov Weingarten" userId="7d5ee853-bac1-4468-b5bb-b2705b2f3046" providerId="ADAL" clId="{03F697AA-0029-46B0-8481-E706FC59F915}" dt="2018-12-04T09:45:33.391" v="547" actId="20577"/>
        <pc:sldMkLst>
          <pc:docMk/>
          <pc:sldMk cId="1386121506" sldId="440"/>
        </pc:sldMkLst>
        <pc:spChg chg="mod">
          <ac:chgData name="Yaacov Weingarten" userId="7d5ee853-bac1-4468-b5bb-b2705b2f3046" providerId="ADAL" clId="{03F697AA-0029-46B0-8481-E706FC59F915}" dt="2018-12-04T08:28:17.729" v="28" actId="20577"/>
          <ac:spMkLst>
            <pc:docMk/>
            <pc:sldMk cId="1386121506" sldId="440"/>
            <ac:spMk id="2" creationId="{30335CD7-233A-49F4-9088-2C13FC6E692F}"/>
          </ac:spMkLst>
        </pc:spChg>
        <pc:spChg chg="mod">
          <ac:chgData name="Yaacov Weingarten" userId="7d5ee853-bac1-4468-b5bb-b2705b2f3046" providerId="ADAL" clId="{03F697AA-0029-46B0-8481-E706FC59F915}" dt="2018-12-04T09:45:33.391" v="547" actId="20577"/>
          <ac:spMkLst>
            <pc:docMk/>
            <pc:sldMk cId="1386121506" sldId="440"/>
            <ac:spMk id="3" creationId="{F266A275-C08F-48FB-82CE-F4E6DADE6D81}"/>
          </ac:spMkLst>
        </pc:spChg>
      </pc:sldChg>
      <pc:sldChg chg="addSp modSp add">
        <pc:chgData name="Yaacov Weingarten" userId="7d5ee853-bac1-4468-b5bb-b2705b2f3046" providerId="ADAL" clId="{03F697AA-0029-46B0-8481-E706FC59F915}" dt="2018-12-10T09:24:09.801" v="2181" actId="207"/>
        <pc:sldMkLst>
          <pc:docMk/>
          <pc:sldMk cId="3581852393" sldId="441"/>
        </pc:sldMkLst>
        <pc:spChg chg="mod">
          <ac:chgData name="Yaacov Weingarten" userId="7d5ee853-bac1-4468-b5bb-b2705b2f3046" providerId="ADAL" clId="{03F697AA-0029-46B0-8481-E706FC59F915}" dt="2018-12-04T09:49:38.377" v="555"/>
          <ac:spMkLst>
            <pc:docMk/>
            <pc:sldMk cId="3581852393" sldId="441"/>
            <ac:spMk id="2" creationId="{6962A3A7-F74C-4597-9871-D102628F5091}"/>
          </ac:spMkLst>
        </pc:spChg>
        <pc:spChg chg="mod">
          <ac:chgData name="Yaacov Weingarten" userId="7d5ee853-bac1-4468-b5bb-b2705b2f3046" providerId="ADAL" clId="{03F697AA-0029-46B0-8481-E706FC59F915}" dt="2018-12-04T10:01:29.789" v="805" actId="20577"/>
          <ac:spMkLst>
            <pc:docMk/>
            <pc:sldMk cId="3581852393" sldId="441"/>
            <ac:spMk id="3" creationId="{A3BE5FFD-445F-469F-B666-92936C96E4B4}"/>
          </ac:spMkLst>
        </pc:spChg>
        <pc:spChg chg="add mod">
          <ac:chgData name="Yaacov Weingarten" userId="7d5ee853-bac1-4468-b5bb-b2705b2f3046" providerId="ADAL" clId="{03F697AA-0029-46B0-8481-E706FC59F915}" dt="2018-12-10T09:24:00.749" v="2179" actId="207"/>
          <ac:spMkLst>
            <pc:docMk/>
            <pc:sldMk cId="3581852393" sldId="441"/>
            <ac:spMk id="4" creationId="{F0D95E44-CF0F-4A7D-8ACD-0B2EE7D4A7E1}"/>
          </ac:spMkLst>
        </pc:spChg>
        <pc:spChg chg="add mod">
          <ac:chgData name="Yaacov Weingarten" userId="7d5ee853-bac1-4468-b5bb-b2705b2f3046" providerId="ADAL" clId="{03F697AA-0029-46B0-8481-E706FC59F915}" dt="2018-12-10T09:24:09.801" v="2181" actId="207"/>
          <ac:spMkLst>
            <pc:docMk/>
            <pc:sldMk cId="3581852393" sldId="441"/>
            <ac:spMk id="5" creationId="{AE7FA032-0BE6-4EA0-91D9-61B2DF0C94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12/10/2018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6500-BCC9-443D-A971-590ECF0480F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D40A8-D44B-46FB-9E9E-A37333F1397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1697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13</a:t>
            </a:fld>
            <a:endParaRPr lang="en-US"/>
          </a:p>
        </p:txBody>
      </p:sp>
    </p:spTree>
    <p:extLst>
      <p:ext uri="{BB962C8B-B14F-4D97-AF65-F5344CB8AC3E}">
        <p14:creationId xmlns:p14="http://schemas.microsoft.com/office/powerpoint/2010/main" val="138251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639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focused on web applications so far. In this module we will look at native &amp; hybrid applications. </a:t>
            </a:r>
          </a:p>
          <a:p>
            <a:r>
              <a:rPr lang="en-US" dirty="0"/>
              <a:t>Everything we have learned in web is valid with native apps, we just need to select the correct driver &amp; context &amp; then continue to use the same commands as before. </a:t>
            </a:r>
          </a:p>
        </p:txBody>
      </p:sp>
      <p:sp>
        <p:nvSpPr>
          <p:cNvPr id="4" name="Slide Number Placeholder 3"/>
          <p:cNvSpPr>
            <a:spLocks noGrp="1"/>
          </p:cNvSpPr>
          <p:nvPr>
            <p:ph type="sldNum" sz="quarter" idx="10"/>
          </p:nvPr>
        </p:nvSpPr>
        <p:spPr/>
        <p:txBody>
          <a:bodyPr/>
          <a:lstStyle/>
          <a:p>
            <a:fld id="{11FD40A8-D44B-46FB-9E9E-A37333F1397D}" type="slidenum">
              <a:rPr lang="en-US" smtClean="0"/>
              <a:t>2</a:t>
            </a:fld>
            <a:endParaRPr lang="en-US"/>
          </a:p>
        </p:txBody>
      </p:sp>
    </p:spTree>
    <p:extLst>
      <p:ext uri="{BB962C8B-B14F-4D97-AF65-F5344CB8AC3E}">
        <p14:creationId xmlns:p14="http://schemas.microsoft.com/office/powerpoint/2010/main" val="329405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Open the webpage and review the different options available. </a:t>
            </a:r>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6</a:t>
            </a:fld>
            <a:endParaRPr lang="en-US"/>
          </a:p>
        </p:txBody>
      </p:sp>
    </p:spTree>
    <p:extLst>
      <p:ext uri="{BB962C8B-B14F-4D97-AF65-F5344CB8AC3E}">
        <p14:creationId xmlns:p14="http://schemas.microsoft.com/office/powerpoint/2010/main" val="428222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7</a:t>
            </a:fld>
            <a:endParaRPr lang="en-US"/>
          </a:p>
        </p:txBody>
      </p:sp>
    </p:spTree>
    <p:extLst>
      <p:ext uri="{BB962C8B-B14F-4D97-AF65-F5344CB8AC3E}">
        <p14:creationId xmlns:p14="http://schemas.microsoft.com/office/powerpoint/2010/main" val="205763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revisit this issue in the CI connection module. </a:t>
            </a:r>
          </a:p>
          <a:p>
            <a:endParaRPr lang="en-US" dirty="0"/>
          </a:p>
        </p:txBody>
      </p:sp>
      <p:sp>
        <p:nvSpPr>
          <p:cNvPr id="4" name="Slide Number Placeholder 3"/>
          <p:cNvSpPr>
            <a:spLocks noGrp="1"/>
          </p:cNvSpPr>
          <p:nvPr>
            <p:ph type="sldNum" sz="quarter" idx="5"/>
          </p:nvPr>
        </p:nvSpPr>
        <p:spPr/>
        <p:txBody>
          <a:bodyPr/>
          <a:lstStyle/>
          <a:p>
            <a:fld id="{11FD40A8-D44B-46FB-9E9E-A37333F1397D}" type="slidenum">
              <a:rPr lang="en-US" smtClean="0"/>
              <a:t>8</a:t>
            </a:fld>
            <a:endParaRPr lang="en-US"/>
          </a:p>
        </p:txBody>
      </p:sp>
    </p:spTree>
    <p:extLst>
      <p:ext uri="{BB962C8B-B14F-4D97-AF65-F5344CB8AC3E}">
        <p14:creationId xmlns:p14="http://schemas.microsoft.com/office/powerpoint/2010/main" val="85065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9</a:t>
            </a:fld>
            <a:endParaRPr lang="en-US"/>
          </a:p>
        </p:txBody>
      </p:sp>
    </p:spTree>
    <p:extLst>
      <p:ext uri="{BB962C8B-B14F-4D97-AF65-F5344CB8AC3E}">
        <p14:creationId xmlns:p14="http://schemas.microsoft.com/office/powerpoint/2010/main" val="103704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sounds complicated but remember that it is static. In most hybrid apps the web/Native parts are clearly differentiated </a:t>
            </a:r>
            <a:r>
              <a:rPr lang="en-US" dirty="0" err="1"/>
              <a:t>e.g</a:t>
            </a:r>
            <a:r>
              <a:rPr lang="en-US" dirty="0"/>
              <a:t> the menu will be Native and the content Web. </a:t>
            </a:r>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10</a:t>
            </a:fld>
            <a:endParaRPr lang="en-US"/>
          </a:p>
        </p:txBody>
      </p:sp>
    </p:spTree>
    <p:extLst>
      <p:ext uri="{BB962C8B-B14F-4D97-AF65-F5344CB8AC3E}">
        <p14:creationId xmlns:p14="http://schemas.microsoft.com/office/powerpoint/2010/main" val="176521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Native Apps require the Appium Driver. Launching it is easy, select the C# Appium project type and then the correct driver. </a:t>
            </a:r>
          </a:p>
        </p:txBody>
      </p:sp>
      <p:sp>
        <p:nvSpPr>
          <p:cNvPr id="4" name="Slide Number Placeholder 3"/>
          <p:cNvSpPr>
            <a:spLocks noGrp="1"/>
          </p:cNvSpPr>
          <p:nvPr>
            <p:ph type="sldNum" sz="quarter" idx="10"/>
          </p:nvPr>
        </p:nvSpPr>
        <p:spPr/>
        <p:txBody>
          <a:bodyPr/>
          <a:lstStyle/>
          <a:p>
            <a:fld id="{11FD40A8-D44B-46FB-9E9E-A37333F1397D}" type="slidenum">
              <a:rPr lang="en-US" smtClean="0"/>
              <a:t>11</a:t>
            </a:fld>
            <a:endParaRPr lang="en-US"/>
          </a:p>
        </p:txBody>
      </p:sp>
    </p:spTree>
    <p:extLst>
      <p:ext uri="{BB962C8B-B14F-4D97-AF65-F5344CB8AC3E}">
        <p14:creationId xmlns:p14="http://schemas.microsoft.com/office/powerpoint/2010/main" val="22855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Automatic driver selection is available in Perfecto’s Quantum framework. If you are going to use it then this will be happening automatically for you. If you are planning to use another FW we recommend adding this functionality to it and can assist in doing it. </a:t>
            </a:r>
          </a:p>
        </p:txBody>
      </p:sp>
      <p:sp>
        <p:nvSpPr>
          <p:cNvPr id="4" name="Slide Number Placeholder 3"/>
          <p:cNvSpPr>
            <a:spLocks noGrp="1"/>
          </p:cNvSpPr>
          <p:nvPr>
            <p:ph type="sldNum" sz="quarter" idx="10"/>
          </p:nvPr>
        </p:nvSpPr>
        <p:spPr/>
        <p:txBody>
          <a:bodyPr/>
          <a:lstStyle/>
          <a:p>
            <a:fld id="{11FD40A8-D44B-46FB-9E9E-A37333F1397D}" type="slidenum">
              <a:rPr lang="en-US" smtClean="0"/>
              <a:t>12</a:t>
            </a:fld>
            <a:endParaRPr lang="en-US"/>
          </a:p>
        </p:txBody>
      </p:sp>
    </p:spTree>
    <p:extLst>
      <p:ext uri="{BB962C8B-B14F-4D97-AF65-F5344CB8AC3E}">
        <p14:creationId xmlns:p14="http://schemas.microsoft.com/office/powerpoint/2010/main" val="1408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6388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371643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99556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110245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250597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5B990B-07F6-4AB5-ABA9-BB062182FC60}" type="datetime1">
              <a:rPr lang="en-US" smtClean="0"/>
              <a:pPr>
                <a:defRPr/>
              </a:pPr>
              <a:t>12/10/2018</a:t>
            </a:fld>
            <a:endParaRPr lang="en-US"/>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70558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AB502-1BC9-4221-AD96-CD5F8C658D6E}" type="datetime1">
              <a:rPr lang="en-US" smtClean="0"/>
              <a:pPr>
                <a:defRPr/>
              </a:pPr>
              <a:t>12/10/2018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425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FAEAD8-E34D-4777-BEF1-1BAE2C5ABF1C}" type="datetime1">
              <a:rPr lang="en-US" smtClean="0"/>
              <a:pPr>
                <a:defRPr/>
              </a:pPr>
              <a:t>12/10/2018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8453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D9AF3F1-A2A1-47B7-9E66-0FA4A0A65E78}"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42323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ECFC067C-833F-4F87-82F1-63BA0BB37808}" type="datetime1">
              <a:rPr lang="en-US" smtClean="0"/>
              <a:pPr>
                <a:defRPr/>
              </a:pPr>
              <a:t>12/10/2018</a:t>
            </a:fld>
            <a:endParaRPr lang="en-US"/>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730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6332DA9-9025-4F7D-AB46-A44668CC2144}" type="datetime1">
              <a:rPr lang="en-US" smtClean="0"/>
              <a:pPr>
                <a:defRPr/>
              </a:pPr>
              <a:t>12/10/2018</a:t>
            </a:fld>
            <a:endParaRPr lang="en-US"/>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48182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D5AC445-A61F-4BBF-ADA7-4C58F9C548C3}" type="datetime1">
              <a:rPr lang="en-US" smtClean="0"/>
              <a:pPr>
                <a:defRPr/>
              </a:pPr>
              <a:t>12/10/2018</a:t>
            </a:fld>
            <a:endParaRPr lang="en-US"/>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93432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DEB93A4E-7445-4C36-BCE9-EEE44F64EB46}"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1685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2B9AB502-1BC9-4221-AD96-CD5F8C658D6E}" type="datetime1">
              <a:rPr lang="en-US" smtClean="0"/>
              <a:pPr>
                <a:defRPr/>
              </a:pPr>
              <a:t>12/10/2018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fld id="{10F82533-859B-AE4E-A5A3-B3C405181B90}" type="slidenum">
              <a:rPr lang="en-US" smtClean="0"/>
              <a:pPr/>
              <a:t>‹#›</a:t>
            </a:fld>
            <a:endParaRPr lang="en-US"/>
          </a:p>
        </p:txBody>
      </p:sp>
      <p:pic>
        <p:nvPicPr>
          <p:cNvPr id="1035"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896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17" r:id="rId10"/>
    <p:sldLayoutId id="2147483718" r:id="rId11"/>
    <p:sldLayoutId id="2147483719" r:id="rId12"/>
    <p:sldLayoutId id="2147483720" r:id="rId13"/>
  </p:sldLayoutIdLst>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237771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dirty="0">
                <a:solidFill>
                  <a:prstClr val="white"/>
                </a:solidFill>
                <a:latin typeface="OfficinaSanITCBol" panose="02000806040000020004" pitchFamily="2" charset="0"/>
              </a:rPr>
              <a:t>Native Apps &amp; Appium</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246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Hybrid Applications</a:t>
            </a:r>
          </a:p>
        </p:txBody>
      </p:sp>
      <p:sp>
        <p:nvSpPr>
          <p:cNvPr id="3" name="Content Placeholder 2"/>
          <p:cNvSpPr>
            <a:spLocks noGrp="1"/>
          </p:cNvSpPr>
          <p:nvPr>
            <p:ph idx="4294967295"/>
          </p:nvPr>
        </p:nvSpPr>
        <p:spPr>
          <a:xfrm>
            <a:off x="-1" y="713499"/>
            <a:ext cx="5953991" cy="5086350"/>
          </a:xfrm>
        </p:spPr>
        <p:txBody>
          <a:bodyPr>
            <a:normAutofit/>
          </a:bodyPr>
          <a:lstStyle/>
          <a:p>
            <a:r>
              <a:rPr lang="en-US" dirty="0"/>
              <a:t>Hybrid Applications are composed of a Web portion shared across platforms and a Native part unique to the OS</a:t>
            </a:r>
          </a:p>
          <a:p>
            <a:r>
              <a:rPr lang="en-US" dirty="0"/>
              <a:t>Each part of the application requires its own context. </a:t>
            </a:r>
          </a:p>
          <a:p>
            <a:r>
              <a:rPr lang="en-US" dirty="0"/>
              <a:t>Learn the application you are working on to see what type it is and which elements are Web View and which are Native. </a:t>
            </a:r>
          </a:p>
        </p:txBody>
      </p:sp>
      <p:pic>
        <p:nvPicPr>
          <p:cNvPr id="1026" name="Picture 2" descr="Image result for hybrid applications">
            <a:extLst>
              <a:ext uri="{FF2B5EF4-FFF2-40B4-BE49-F238E27FC236}">
                <a16:creationId xmlns:a16="http://schemas.microsoft.com/office/drawing/2014/main" id="{EA3756E1-F315-CB43-8836-3F9AFA495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658" y="835303"/>
            <a:ext cx="6548120" cy="43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The Appium Driver</a:t>
            </a:r>
          </a:p>
        </p:txBody>
      </p:sp>
      <p:sp>
        <p:nvSpPr>
          <p:cNvPr id="3" name="Content Placeholder 2"/>
          <p:cNvSpPr>
            <a:spLocks noGrp="1"/>
          </p:cNvSpPr>
          <p:nvPr>
            <p:ph idx="4294967295"/>
          </p:nvPr>
        </p:nvSpPr>
        <p:spPr>
          <a:xfrm>
            <a:off x="0" y="1008063"/>
            <a:ext cx="10933113" cy="5086350"/>
          </a:xfrm>
        </p:spPr>
        <p:txBody>
          <a:bodyPr>
            <a:normAutofit/>
          </a:bodyPr>
          <a:lstStyle/>
          <a:p>
            <a:r>
              <a:rPr lang="en-US" dirty="0"/>
              <a:t>Working with Native Apps is very similar to websites</a:t>
            </a:r>
          </a:p>
          <a:p>
            <a:r>
              <a:rPr lang="en-US" dirty="0"/>
              <a:t>Native Apps should be automated with an Appium driver</a:t>
            </a:r>
          </a:p>
          <a:p>
            <a:r>
              <a:rPr lang="en-US" dirty="0"/>
              <a:t>The OS specific driver is selected within the project code.</a:t>
            </a:r>
          </a:p>
          <a:p>
            <a:r>
              <a:rPr lang="en-US" dirty="0"/>
              <a:t>When working with a framework, it should select the correct driver automatically. </a:t>
            </a:r>
          </a:p>
          <a:p>
            <a:endParaRPr lang="en-US" dirty="0"/>
          </a:p>
          <a:p>
            <a:endParaRPr lang="en-US" dirty="0"/>
          </a:p>
          <a:p>
            <a:pPr marL="0" indent="0">
              <a:buNone/>
            </a:pPr>
            <a:endParaRPr lang="en-US" sz="2000" i="1" dirty="0"/>
          </a:p>
          <a:p>
            <a:pPr marL="0" indent="0">
              <a:buNone/>
            </a:pPr>
            <a:endParaRPr lang="en-US" sz="2000" i="1" dirty="0"/>
          </a:p>
          <a:p>
            <a:pPr marL="0" indent="0">
              <a:buNone/>
            </a:pPr>
            <a:endParaRPr lang="en-US" sz="2000" i="1"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30DFBEFE-63C5-4507-9560-3B0DBB2E8E90}"/>
              </a:ext>
            </a:extLst>
          </p:cNvPr>
          <p:cNvPicPr>
            <a:picLocks noChangeAspect="1"/>
          </p:cNvPicPr>
          <p:nvPr/>
        </p:nvPicPr>
        <p:blipFill>
          <a:blip r:embed="rId3"/>
          <a:stretch>
            <a:fillRect/>
          </a:stretch>
        </p:blipFill>
        <p:spPr>
          <a:xfrm>
            <a:off x="3415068" y="3209231"/>
            <a:ext cx="8025324" cy="3397957"/>
          </a:xfrm>
          <a:prstGeom prst="rect">
            <a:avLst/>
          </a:prstGeom>
        </p:spPr>
      </p:pic>
    </p:spTree>
    <p:extLst>
      <p:ext uri="{BB962C8B-B14F-4D97-AF65-F5344CB8AC3E}">
        <p14:creationId xmlns:p14="http://schemas.microsoft.com/office/powerpoint/2010/main" val="24329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The Appium Driver continued. </a:t>
            </a:r>
          </a:p>
        </p:txBody>
      </p:sp>
      <p:sp>
        <p:nvSpPr>
          <p:cNvPr id="3" name="Content Placeholder 2"/>
          <p:cNvSpPr>
            <a:spLocks noGrp="1"/>
          </p:cNvSpPr>
          <p:nvPr>
            <p:ph idx="4294967295"/>
          </p:nvPr>
        </p:nvSpPr>
        <p:spPr>
          <a:xfrm>
            <a:off x="550723" y="1008063"/>
            <a:ext cx="11388432" cy="1402628"/>
          </a:xfrm>
        </p:spPr>
        <p:txBody>
          <a:bodyPr>
            <a:normAutofit/>
          </a:bodyPr>
          <a:lstStyle/>
          <a:p>
            <a:r>
              <a:rPr lang="en-US" dirty="0"/>
              <a:t>There is a different driver per platform, both are available in the template</a:t>
            </a:r>
          </a:p>
          <a:p>
            <a:r>
              <a:rPr lang="en-US" dirty="0"/>
              <a:t>Uncomment &amp; use the one you require for the test. </a:t>
            </a:r>
          </a:p>
          <a:p>
            <a:endParaRPr lang="en-US" dirty="0"/>
          </a:p>
        </p:txBody>
      </p:sp>
      <p:sp>
        <p:nvSpPr>
          <p:cNvPr id="4" name="TextBox 3">
            <a:extLst>
              <a:ext uri="{FF2B5EF4-FFF2-40B4-BE49-F238E27FC236}">
                <a16:creationId xmlns:a16="http://schemas.microsoft.com/office/drawing/2014/main" id="{57C04EF2-3E49-447F-AFAB-25A1A97A8A74}"/>
              </a:ext>
            </a:extLst>
          </p:cNvPr>
          <p:cNvSpPr txBox="1"/>
          <p:nvPr/>
        </p:nvSpPr>
        <p:spPr>
          <a:xfrm>
            <a:off x="611999" y="2847109"/>
            <a:ext cx="10620574" cy="1923604"/>
          </a:xfrm>
          <a:prstGeom prst="rect">
            <a:avLst/>
          </a:prstGeom>
          <a:solidFill>
            <a:schemeClr val="accent4">
              <a:lumMod val="40000"/>
              <a:lumOff val="60000"/>
            </a:schemeClr>
          </a:solidFill>
        </p:spPr>
        <p:txBody>
          <a:bodyPr wrap="square" rtlCol="0">
            <a:spAutoFit/>
          </a:bodyPr>
          <a:lstStyle/>
          <a:p>
            <a:pPr lvl="1"/>
            <a:r>
              <a:rPr lang="nb-NO" sz="1700" dirty="0">
                <a:latin typeface="Consolas" panose="020B0609020204030204" pitchFamily="49" charset="0"/>
              </a:rPr>
              <a:t>//private AndroidDriver&lt;IWebElement&gt; driver;</a:t>
            </a:r>
          </a:p>
          <a:p>
            <a:pPr lvl="1"/>
            <a:r>
              <a:rPr lang="nb-NO" sz="1700" dirty="0">
                <a:solidFill>
                  <a:srgbClr val="FF0000"/>
                </a:solidFill>
                <a:latin typeface="Consolas" panose="020B0609020204030204" pitchFamily="49" charset="0"/>
              </a:rPr>
              <a:t>private</a:t>
            </a:r>
            <a:r>
              <a:rPr lang="nb-NO" sz="1700" dirty="0">
                <a:latin typeface="Consolas" panose="020B0609020204030204" pitchFamily="49" charset="0"/>
              </a:rPr>
              <a:t> </a:t>
            </a:r>
            <a:r>
              <a:rPr lang="nb-NO" sz="1700" dirty="0">
                <a:solidFill>
                  <a:srgbClr val="00B050"/>
                </a:solidFill>
                <a:latin typeface="Consolas" panose="020B0609020204030204" pitchFamily="49" charset="0"/>
              </a:rPr>
              <a:t>IOSDriver</a:t>
            </a:r>
            <a:r>
              <a:rPr lang="nb-NO" sz="1700" dirty="0">
                <a:latin typeface="Consolas" panose="020B0609020204030204" pitchFamily="49" charset="0"/>
              </a:rPr>
              <a:t>&lt;</a:t>
            </a:r>
            <a:r>
              <a:rPr lang="nb-NO" sz="1700" dirty="0">
                <a:solidFill>
                  <a:srgbClr val="00B050"/>
                </a:solidFill>
                <a:latin typeface="Consolas" panose="020B0609020204030204" pitchFamily="49" charset="0"/>
              </a:rPr>
              <a:t>IWebElement</a:t>
            </a:r>
            <a:r>
              <a:rPr lang="nb-NO" sz="1700" dirty="0">
                <a:latin typeface="Consolas" panose="020B0609020204030204" pitchFamily="49" charset="0"/>
              </a:rPr>
              <a:t>&gt; driver;</a:t>
            </a:r>
          </a:p>
          <a:p>
            <a:pPr lvl="1"/>
            <a:r>
              <a:rPr lang="nb-NO" sz="1700" dirty="0">
                <a:latin typeface="Consolas" panose="020B0609020204030204" pitchFamily="49" charset="0"/>
              </a:rPr>
              <a:t>ooo</a:t>
            </a:r>
          </a:p>
          <a:p>
            <a:pPr lvl="1"/>
            <a:r>
              <a:rPr lang="en-US" sz="1700" dirty="0">
                <a:solidFill>
                  <a:srgbClr val="00B050"/>
                </a:solidFill>
                <a:latin typeface="Consolas" panose="020B0609020204030204" pitchFamily="49" charset="0"/>
              </a:rPr>
              <a:t>var</a:t>
            </a:r>
            <a:r>
              <a:rPr lang="en-US" sz="1700" dirty="0">
                <a:latin typeface="Consolas" panose="020B0609020204030204" pitchFamily="49" charset="0"/>
              </a:rPr>
              <a:t> </a:t>
            </a:r>
            <a:r>
              <a:rPr lang="en-US" sz="1700" dirty="0" err="1">
                <a:latin typeface="Consolas" panose="020B0609020204030204" pitchFamily="49" charset="0"/>
              </a:rPr>
              <a:t>url</a:t>
            </a:r>
            <a:r>
              <a:rPr lang="en-US" sz="1700" dirty="0">
                <a:latin typeface="Consolas" panose="020B0609020204030204" pitchFamily="49" charset="0"/>
              </a:rPr>
              <a:t> = </a:t>
            </a:r>
            <a:r>
              <a:rPr lang="en-US" sz="1700" dirty="0">
                <a:solidFill>
                  <a:srgbClr val="FF0000"/>
                </a:solidFill>
                <a:latin typeface="Consolas" panose="020B0609020204030204" pitchFamily="49" charset="0"/>
              </a:rPr>
              <a:t>new</a:t>
            </a:r>
            <a:r>
              <a:rPr lang="en-US" sz="1700" dirty="0">
                <a:latin typeface="Consolas" panose="020B0609020204030204" pitchFamily="49" charset="0"/>
              </a:rPr>
              <a:t> </a:t>
            </a:r>
            <a:r>
              <a:rPr lang="en-US" sz="1700" dirty="0">
                <a:solidFill>
                  <a:srgbClr val="00B050"/>
                </a:solidFill>
                <a:latin typeface="Consolas" panose="020B0609020204030204" pitchFamily="49" charset="0"/>
              </a:rPr>
              <a:t>Uri</a:t>
            </a:r>
            <a:r>
              <a:rPr lang="en-US" sz="1700" dirty="0">
                <a:latin typeface="Consolas" panose="020B0609020204030204" pitchFamily="49" charset="0"/>
              </a:rPr>
              <a:t>(</a:t>
            </a:r>
          </a:p>
          <a:p>
            <a:pPr lvl="1"/>
            <a:r>
              <a:rPr lang="en-US" sz="1700" dirty="0">
                <a:latin typeface="Consolas" panose="020B0609020204030204" pitchFamily="49" charset="0"/>
              </a:rPr>
              <a:t>		</a:t>
            </a:r>
            <a:r>
              <a:rPr lang="en-US" sz="1700" dirty="0" err="1">
                <a:latin typeface="Consolas" panose="020B0609020204030204" pitchFamily="49" charset="0"/>
              </a:rPr>
              <a:t>string.Format</a:t>
            </a:r>
            <a:r>
              <a:rPr lang="en-US" sz="1700" dirty="0">
                <a:latin typeface="Consolas" panose="020B0609020204030204" pitchFamily="49" charset="0"/>
              </a:rPr>
              <a:t>("</a:t>
            </a:r>
            <a:r>
              <a:rPr lang="en-US" sz="1700" dirty="0">
                <a:solidFill>
                  <a:srgbClr val="0070C0"/>
                </a:solidFill>
                <a:latin typeface="Consolas" panose="020B0609020204030204" pitchFamily="49" charset="0"/>
              </a:rPr>
              <a:t>http://{0}/</a:t>
            </a:r>
            <a:r>
              <a:rPr lang="en-US" sz="1700" dirty="0" err="1">
                <a:solidFill>
                  <a:srgbClr val="0070C0"/>
                </a:solidFill>
                <a:latin typeface="Consolas" panose="020B0609020204030204" pitchFamily="49" charset="0"/>
              </a:rPr>
              <a:t>nexperience</a:t>
            </a:r>
            <a:r>
              <a:rPr lang="en-US" sz="1700" dirty="0">
                <a:solidFill>
                  <a:srgbClr val="0070C0"/>
                </a:solidFill>
                <a:latin typeface="Consolas" panose="020B0609020204030204" pitchFamily="49" charset="0"/>
              </a:rPr>
              <a:t>/</a:t>
            </a:r>
            <a:r>
              <a:rPr lang="en-US" sz="1700" dirty="0" err="1">
                <a:solidFill>
                  <a:srgbClr val="0070C0"/>
                </a:solidFill>
                <a:latin typeface="Consolas" panose="020B0609020204030204" pitchFamily="49" charset="0"/>
              </a:rPr>
              <a:t>perfectomobile</a:t>
            </a:r>
            <a:r>
              <a:rPr lang="en-US" sz="1700" dirty="0">
                <a:solidFill>
                  <a:srgbClr val="0070C0"/>
                </a:solidFill>
                <a:latin typeface="Consolas" panose="020B0609020204030204" pitchFamily="49" charset="0"/>
              </a:rPr>
              <a:t>/wd/hub</a:t>
            </a:r>
            <a:r>
              <a:rPr lang="en-US" sz="1700" dirty="0">
                <a:latin typeface="Consolas" panose="020B0609020204030204" pitchFamily="49" charset="0"/>
              </a:rPr>
              <a:t>", host));</a:t>
            </a:r>
          </a:p>
          <a:p>
            <a:pPr lvl="1"/>
            <a:r>
              <a:rPr lang="en-US" sz="1700" dirty="0">
                <a:latin typeface="Consolas" panose="020B0609020204030204" pitchFamily="49" charset="0"/>
              </a:rPr>
              <a:t>//driver = new </a:t>
            </a:r>
            <a:r>
              <a:rPr lang="en-US" sz="1700" dirty="0" err="1">
                <a:latin typeface="Consolas" panose="020B0609020204030204" pitchFamily="49" charset="0"/>
              </a:rPr>
              <a:t>AndroidDriver</a:t>
            </a:r>
            <a:r>
              <a:rPr lang="en-US" sz="1700" dirty="0">
                <a:latin typeface="Consolas" panose="020B0609020204030204" pitchFamily="49" charset="0"/>
              </a:rPr>
              <a:t>&lt;</a:t>
            </a:r>
            <a:r>
              <a:rPr lang="en-US" sz="1700" dirty="0" err="1">
                <a:latin typeface="Consolas" panose="020B0609020204030204" pitchFamily="49" charset="0"/>
              </a:rPr>
              <a:t>IWebElement</a:t>
            </a:r>
            <a:r>
              <a:rPr lang="en-US" sz="1700" dirty="0">
                <a:latin typeface="Consolas" panose="020B0609020204030204" pitchFamily="49" charset="0"/>
              </a:rPr>
              <a:t>&gt;(</a:t>
            </a:r>
            <a:r>
              <a:rPr lang="en-US" sz="1700" dirty="0" err="1">
                <a:latin typeface="Consolas" panose="020B0609020204030204" pitchFamily="49" charset="0"/>
              </a:rPr>
              <a:t>url</a:t>
            </a:r>
            <a:r>
              <a:rPr lang="en-US" sz="1700" dirty="0">
                <a:latin typeface="Consolas" panose="020B0609020204030204" pitchFamily="49" charset="0"/>
              </a:rPr>
              <a:t>, capabilities);</a:t>
            </a:r>
          </a:p>
          <a:p>
            <a:pPr lvl="1"/>
            <a:r>
              <a:rPr lang="en-US" sz="1700" dirty="0">
                <a:latin typeface="Consolas" panose="020B0609020204030204" pitchFamily="49" charset="0"/>
              </a:rPr>
              <a:t>driver = </a:t>
            </a:r>
            <a:r>
              <a:rPr lang="en-US" sz="1700" dirty="0">
                <a:solidFill>
                  <a:srgbClr val="FF0000"/>
                </a:solidFill>
                <a:latin typeface="Consolas" panose="020B0609020204030204" pitchFamily="49" charset="0"/>
              </a:rPr>
              <a:t>new</a:t>
            </a:r>
            <a:r>
              <a:rPr lang="en-US" sz="1700" dirty="0">
                <a:latin typeface="Consolas" panose="020B0609020204030204" pitchFamily="49" charset="0"/>
              </a:rPr>
              <a:t> </a:t>
            </a:r>
            <a:r>
              <a:rPr lang="en-US" sz="1700" dirty="0" err="1">
                <a:solidFill>
                  <a:srgbClr val="00B050"/>
                </a:solidFill>
                <a:latin typeface="Consolas" panose="020B0609020204030204" pitchFamily="49" charset="0"/>
              </a:rPr>
              <a:t>IOSDriver</a:t>
            </a:r>
            <a:r>
              <a:rPr lang="en-US" sz="1700" dirty="0">
                <a:latin typeface="Consolas" panose="020B0609020204030204" pitchFamily="49" charset="0"/>
              </a:rPr>
              <a:t>&lt;</a:t>
            </a:r>
            <a:r>
              <a:rPr lang="en-US" sz="1700" dirty="0" err="1">
                <a:solidFill>
                  <a:srgbClr val="00B050"/>
                </a:solidFill>
                <a:latin typeface="Consolas" panose="020B0609020204030204" pitchFamily="49" charset="0"/>
              </a:rPr>
              <a:t>IWebElement</a:t>
            </a:r>
            <a:r>
              <a:rPr lang="en-US" sz="1700" dirty="0">
                <a:latin typeface="Consolas" panose="020B0609020204030204" pitchFamily="49" charset="0"/>
              </a:rPr>
              <a:t>&gt;(</a:t>
            </a:r>
            <a:r>
              <a:rPr lang="en-US" sz="1700" dirty="0" err="1">
                <a:latin typeface="Consolas" panose="020B0609020204030204" pitchFamily="49" charset="0"/>
              </a:rPr>
              <a:t>url</a:t>
            </a:r>
            <a:r>
              <a:rPr lang="en-US" sz="1700" dirty="0">
                <a:latin typeface="Consolas" panose="020B0609020204030204" pitchFamily="49" charset="0"/>
              </a:rPr>
              <a:t>, capabilities);</a:t>
            </a:r>
          </a:p>
        </p:txBody>
      </p:sp>
    </p:spTree>
    <p:extLst>
      <p:ext uri="{BB962C8B-B14F-4D97-AF65-F5344CB8AC3E}">
        <p14:creationId xmlns:p14="http://schemas.microsoft.com/office/powerpoint/2010/main" val="185501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Interacting with Apps – Contexts </a:t>
            </a:r>
          </a:p>
        </p:txBody>
      </p:sp>
      <p:sp>
        <p:nvSpPr>
          <p:cNvPr id="3" name="Content Placeholder 2"/>
          <p:cNvSpPr>
            <a:spLocks noGrp="1"/>
          </p:cNvSpPr>
          <p:nvPr>
            <p:ph idx="4294967295"/>
          </p:nvPr>
        </p:nvSpPr>
        <p:spPr>
          <a:xfrm>
            <a:off x="498765" y="1008063"/>
            <a:ext cx="10933113" cy="5086350"/>
          </a:xfrm>
        </p:spPr>
        <p:txBody>
          <a:bodyPr>
            <a:normAutofit/>
          </a:bodyPr>
          <a:lstStyle/>
          <a:p>
            <a:r>
              <a:rPr lang="en-US" dirty="0"/>
              <a:t>We have used Contexts to switch between Objects &amp; Visual methods. </a:t>
            </a:r>
          </a:p>
          <a:p>
            <a:r>
              <a:rPr lang="en-US" dirty="0"/>
              <a:t>The NATIVE_APP context is the default when using an Appium Driver. </a:t>
            </a:r>
          </a:p>
          <a:p>
            <a:r>
              <a:rPr lang="en-US" dirty="0"/>
              <a:t>Switching contexts will be needed when:</a:t>
            </a:r>
          </a:p>
          <a:p>
            <a:pPr lvl="1"/>
            <a:r>
              <a:rPr lang="en-US" dirty="0"/>
              <a:t>The Native App opens a Web browser </a:t>
            </a:r>
          </a:p>
          <a:p>
            <a:pPr lvl="1"/>
            <a:r>
              <a:rPr lang="en-US" dirty="0"/>
              <a:t>Hybrid App contains both Web &amp; Native Elements </a:t>
            </a:r>
          </a:p>
          <a:p>
            <a:pPr lvl="1"/>
            <a:r>
              <a:rPr lang="en-US" dirty="0"/>
              <a:t>Visual Analysis is used. </a:t>
            </a:r>
          </a:p>
          <a:p>
            <a:r>
              <a:rPr lang="en-US" dirty="0"/>
              <a:t>Switch context using the Context member of the driver instance:</a:t>
            </a:r>
          </a:p>
          <a:p>
            <a:pPr marL="457200" lvl="1" indent="0">
              <a:buNone/>
            </a:pPr>
            <a:r>
              <a:rPr lang="en-US" sz="1800" dirty="0" err="1">
                <a:latin typeface="Consolas" panose="020B0609020204030204" pitchFamily="49" charset="0"/>
              </a:rPr>
              <a:t>driver.Context</a:t>
            </a:r>
            <a:r>
              <a:rPr lang="en-US" sz="1800" dirty="0">
                <a:latin typeface="Consolas" panose="020B0609020204030204" pitchFamily="49" charset="0"/>
              </a:rPr>
              <a:t> = “</a:t>
            </a:r>
            <a:r>
              <a:rPr lang="en-US" sz="1800" dirty="0">
                <a:solidFill>
                  <a:srgbClr val="0070C0"/>
                </a:solidFill>
                <a:latin typeface="Consolas" panose="020B0609020204030204" pitchFamily="49" charset="0"/>
              </a:rPr>
              <a:t>WEBVIEW</a:t>
            </a:r>
            <a:r>
              <a:rPr lang="en-US" sz="1800" dirty="0">
                <a:latin typeface="Consolas" panose="020B0609020204030204" pitchFamily="49" charset="0"/>
              </a:rPr>
              <a:t>”;</a:t>
            </a:r>
          </a:p>
          <a:p>
            <a:pPr marL="457200" lvl="1" indent="0">
              <a:buNone/>
            </a:pPr>
            <a:r>
              <a:rPr lang="en-US" sz="1800" dirty="0" err="1">
                <a:latin typeface="Consolas" panose="020B0609020204030204" pitchFamily="49" charset="0"/>
              </a:rPr>
              <a:t>driver.Context</a:t>
            </a:r>
            <a:r>
              <a:rPr lang="en-US" sz="1800" dirty="0">
                <a:latin typeface="Consolas" panose="020B0609020204030204" pitchFamily="49" charset="0"/>
              </a:rPr>
              <a:t> = “</a:t>
            </a:r>
            <a:r>
              <a:rPr lang="en-US" sz="1800" dirty="0">
                <a:solidFill>
                  <a:srgbClr val="0070C0"/>
                </a:solidFill>
                <a:latin typeface="Consolas" panose="020B0609020204030204" pitchFamily="49" charset="0"/>
              </a:rPr>
              <a:t>NATIVE_APP</a:t>
            </a:r>
            <a:r>
              <a:rPr lang="en-US" sz="1800" dirty="0">
                <a:latin typeface="Consolas" panose="020B0609020204030204" pitchFamily="49" charset="0"/>
              </a:rPr>
              <a:t>”;</a:t>
            </a:r>
          </a:p>
          <a:p>
            <a:pPr marL="457200" lvl="1" indent="0">
              <a:buNone/>
            </a:pPr>
            <a:r>
              <a:rPr lang="en-US" sz="1800" dirty="0" err="1">
                <a:latin typeface="Consolas" panose="020B0609020204030204" pitchFamily="49" charset="0"/>
              </a:rPr>
              <a:t>driver.Context</a:t>
            </a:r>
            <a:r>
              <a:rPr lang="en-US" sz="1800" dirty="0">
                <a:latin typeface="Consolas" panose="020B0609020204030204" pitchFamily="49" charset="0"/>
              </a:rPr>
              <a:t> = “</a:t>
            </a:r>
            <a:r>
              <a:rPr lang="en-US" sz="1800" dirty="0">
                <a:solidFill>
                  <a:srgbClr val="0070C0"/>
                </a:solidFill>
                <a:latin typeface="Consolas" panose="020B0609020204030204" pitchFamily="49" charset="0"/>
              </a:rPr>
              <a:t>VISUAL</a:t>
            </a:r>
            <a:r>
              <a:rPr lang="en-US" sz="1800" dirty="0">
                <a:latin typeface="Consolas" panose="020B0609020204030204" pitchFamily="49" charset="0"/>
              </a:rPr>
              <a:t>”;</a:t>
            </a:r>
          </a:p>
          <a:p>
            <a:pPr marL="457200" lvl="1" indent="0">
              <a:buNone/>
            </a:pPr>
            <a:endParaRPr lang="en-US" sz="1800" dirty="0">
              <a:latin typeface="Consolas" panose="020B0609020204030204" pitchFamily="49" charset="0"/>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0120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ctr" defTabSz="914377">
              <a:defRPr/>
            </a:pPr>
            <a:r>
              <a:rPr lang="en-US" sz="6000" kern="0" dirty="0">
                <a:solidFill>
                  <a:prstClr val="white"/>
                </a:solidFill>
                <a:latin typeface="OfficinaSanITCBol" panose="02000806040000020004" pitchFamily="2" charset="0"/>
              </a:rPr>
              <a:t>Thank You</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04827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Agenda</a:t>
            </a:r>
          </a:p>
        </p:txBody>
      </p:sp>
      <p:sp>
        <p:nvSpPr>
          <p:cNvPr id="3" name="Content Placeholder 2"/>
          <p:cNvSpPr>
            <a:spLocks noGrp="1"/>
          </p:cNvSpPr>
          <p:nvPr>
            <p:ph idx="4294967295"/>
          </p:nvPr>
        </p:nvSpPr>
        <p:spPr>
          <a:xfrm>
            <a:off x="342903" y="1008063"/>
            <a:ext cx="10933113" cy="5086350"/>
          </a:xfrm>
        </p:spPr>
        <p:txBody>
          <a:bodyPr>
            <a:normAutofit/>
          </a:bodyPr>
          <a:lstStyle/>
          <a:p>
            <a:r>
              <a:rPr lang="en-US" dirty="0"/>
              <a:t>Capabilities for </a:t>
            </a:r>
            <a:r>
              <a:rPr lang="en-US"/>
              <a:t>Working with </a:t>
            </a:r>
            <a:r>
              <a:rPr lang="en-US" dirty="0"/>
              <a:t>Apps</a:t>
            </a:r>
          </a:p>
          <a:p>
            <a:r>
              <a:rPr lang="en-US" dirty="0"/>
              <a:t>Application Types</a:t>
            </a:r>
          </a:p>
          <a:p>
            <a:r>
              <a:rPr lang="en-US" dirty="0"/>
              <a:t>The Appium Driver </a:t>
            </a:r>
            <a:r>
              <a:rPr lang="mr-IN" dirty="0"/>
              <a:t>–</a:t>
            </a:r>
            <a:r>
              <a:rPr lang="en-US" dirty="0"/>
              <a:t> template &amp; options</a:t>
            </a:r>
          </a:p>
          <a:p>
            <a:r>
              <a:rPr lang="en-US" dirty="0"/>
              <a:t>Interacting with Apps – contexts</a:t>
            </a:r>
          </a:p>
        </p:txBody>
      </p:sp>
    </p:spTree>
    <p:extLst>
      <p:ext uri="{BB962C8B-B14F-4D97-AF65-F5344CB8AC3E}">
        <p14:creationId xmlns:p14="http://schemas.microsoft.com/office/powerpoint/2010/main" val="389872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BE8C3-DF22-7E4A-B6D7-D210C3971AC0}"/>
              </a:ext>
            </a:extLst>
          </p:cNvPr>
          <p:cNvPicPr>
            <a:picLocks noChangeAspect="1"/>
          </p:cNvPicPr>
          <p:nvPr/>
        </p:nvPicPr>
        <p:blipFill>
          <a:blip r:embed="rId2"/>
          <a:stretch>
            <a:fillRect/>
          </a:stretch>
        </p:blipFill>
        <p:spPr>
          <a:xfrm>
            <a:off x="0" y="-191386"/>
            <a:ext cx="12191999" cy="7493000"/>
          </a:xfrm>
          <a:prstGeom prst="rect">
            <a:avLst/>
          </a:prstGeom>
        </p:spPr>
      </p:pic>
      <p:sp>
        <p:nvSpPr>
          <p:cNvPr id="5" name="TextBox 4">
            <a:extLst>
              <a:ext uri="{FF2B5EF4-FFF2-40B4-BE49-F238E27FC236}">
                <a16:creationId xmlns:a16="http://schemas.microsoft.com/office/drawing/2014/main" id="{CE62FABE-7A90-0145-9A12-9F838127637D}"/>
              </a:ext>
            </a:extLst>
          </p:cNvPr>
          <p:cNvSpPr txBox="1"/>
          <p:nvPr/>
        </p:nvSpPr>
        <p:spPr>
          <a:xfrm>
            <a:off x="3524596" y="448887"/>
            <a:ext cx="7414953" cy="646331"/>
          </a:xfrm>
          <a:prstGeom prst="rect">
            <a:avLst/>
          </a:prstGeom>
          <a:noFill/>
        </p:spPr>
        <p:txBody>
          <a:bodyPr wrap="square" rtlCol="0">
            <a:spAutoFit/>
          </a:bodyPr>
          <a:lstStyle/>
          <a:p>
            <a:r>
              <a:rPr lang="en-US" sz="3600" b="1" dirty="0">
                <a:solidFill>
                  <a:schemeClr val="bg1"/>
                </a:solidFill>
              </a:rPr>
              <a:t>Capabilities for Native &amp; Hybrid Apps</a:t>
            </a:r>
          </a:p>
        </p:txBody>
      </p:sp>
    </p:spTree>
    <p:extLst>
      <p:ext uri="{BB962C8B-B14F-4D97-AF65-F5344CB8AC3E}">
        <p14:creationId xmlns:p14="http://schemas.microsoft.com/office/powerpoint/2010/main" val="266209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5CD7-233A-49F4-9088-2C13FC6E692F}"/>
              </a:ext>
            </a:extLst>
          </p:cNvPr>
          <p:cNvSpPr>
            <a:spLocks noGrp="1"/>
          </p:cNvSpPr>
          <p:nvPr>
            <p:ph type="title"/>
          </p:nvPr>
        </p:nvSpPr>
        <p:spPr/>
        <p:txBody>
          <a:bodyPr/>
          <a:lstStyle/>
          <a:p>
            <a:r>
              <a:rPr lang="en-US" dirty="0"/>
              <a:t>Applications and Appium</a:t>
            </a:r>
          </a:p>
        </p:txBody>
      </p:sp>
      <p:sp>
        <p:nvSpPr>
          <p:cNvPr id="3" name="Content Placeholder 2">
            <a:extLst>
              <a:ext uri="{FF2B5EF4-FFF2-40B4-BE49-F238E27FC236}">
                <a16:creationId xmlns:a16="http://schemas.microsoft.com/office/drawing/2014/main" id="{F266A275-C08F-48FB-82CE-F4E6DADE6D81}"/>
              </a:ext>
            </a:extLst>
          </p:cNvPr>
          <p:cNvSpPr>
            <a:spLocks noGrp="1"/>
          </p:cNvSpPr>
          <p:nvPr>
            <p:ph idx="1"/>
          </p:nvPr>
        </p:nvSpPr>
        <p:spPr/>
        <p:txBody>
          <a:bodyPr/>
          <a:lstStyle/>
          <a:p>
            <a:r>
              <a:rPr lang="en-US" sz="2400" dirty="0"/>
              <a:t>Appium extends Selenium to support mobile application automation.</a:t>
            </a:r>
          </a:p>
          <a:p>
            <a:pPr lvl="1"/>
            <a:r>
              <a:rPr lang="en-US" sz="2000" dirty="0"/>
              <a:t>Relevant for Native or Hybrid applications</a:t>
            </a:r>
          </a:p>
          <a:p>
            <a:pPr lvl="1"/>
            <a:r>
              <a:rPr lang="en-US" sz="2000" dirty="0"/>
              <a:t>Use capabilities to identify and launch the application. </a:t>
            </a:r>
          </a:p>
          <a:p>
            <a:pPr lvl="1"/>
            <a:r>
              <a:rPr lang="en-US" sz="2000" dirty="0"/>
              <a:t>Alternative to launch the application from the test code, with </a:t>
            </a:r>
            <a:r>
              <a:rPr lang="en-US" sz="2000" b="1" i="1" dirty="0" err="1"/>
              <a:t>driver.launchApp</a:t>
            </a:r>
            <a:r>
              <a:rPr lang="en-US" sz="2000" b="1" i="1" dirty="0"/>
              <a:t>() </a:t>
            </a:r>
            <a:r>
              <a:rPr lang="en-US" sz="2000" dirty="0"/>
              <a:t>method.</a:t>
            </a:r>
          </a:p>
          <a:p>
            <a:r>
              <a:rPr lang="en-US" sz="2400" dirty="0"/>
              <a:t>Perfecto extends Appium with additional Capabilities</a:t>
            </a:r>
          </a:p>
          <a:p>
            <a:pPr lvl="1"/>
            <a:r>
              <a:rPr lang="en-US" sz="2000" dirty="0"/>
              <a:t>Install the application from the Repository.</a:t>
            </a:r>
          </a:p>
          <a:p>
            <a:pPr lvl="1"/>
            <a:r>
              <a:rPr lang="en-US" sz="2000" dirty="0"/>
              <a:t>Perform application instrumentation (see separate slide).</a:t>
            </a:r>
          </a:p>
          <a:p>
            <a:pPr lvl="1"/>
            <a:r>
              <a:rPr lang="en-US" sz="2000" dirty="0"/>
              <a:t>Setup the application environment – reset to scratch, retain previous data, etc.</a:t>
            </a:r>
          </a:p>
          <a:p>
            <a:pPr lvl="1"/>
            <a:endParaRPr lang="en-US" sz="2000" dirty="0"/>
          </a:p>
          <a:p>
            <a:endParaRPr lang="en-US" dirty="0"/>
          </a:p>
        </p:txBody>
      </p:sp>
    </p:spTree>
    <p:extLst>
      <p:ext uri="{BB962C8B-B14F-4D97-AF65-F5344CB8AC3E}">
        <p14:creationId xmlns:p14="http://schemas.microsoft.com/office/powerpoint/2010/main" val="13861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A3A7-F74C-4597-9871-D102628F5091}"/>
              </a:ext>
            </a:extLst>
          </p:cNvPr>
          <p:cNvSpPr>
            <a:spLocks noGrp="1"/>
          </p:cNvSpPr>
          <p:nvPr>
            <p:ph type="title"/>
          </p:nvPr>
        </p:nvSpPr>
        <p:spPr/>
        <p:txBody>
          <a:bodyPr/>
          <a:lstStyle/>
          <a:p>
            <a:r>
              <a:rPr lang="en-US" dirty="0"/>
              <a:t>Identifying the Application</a:t>
            </a:r>
          </a:p>
        </p:txBody>
      </p:sp>
      <p:sp>
        <p:nvSpPr>
          <p:cNvPr id="3" name="Content Placeholder 2">
            <a:extLst>
              <a:ext uri="{FF2B5EF4-FFF2-40B4-BE49-F238E27FC236}">
                <a16:creationId xmlns:a16="http://schemas.microsoft.com/office/drawing/2014/main" id="{A3BE5FFD-445F-469F-B666-92936C96E4B4}"/>
              </a:ext>
            </a:extLst>
          </p:cNvPr>
          <p:cNvSpPr>
            <a:spLocks noGrp="1"/>
          </p:cNvSpPr>
          <p:nvPr>
            <p:ph idx="1"/>
          </p:nvPr>
        </p:nvSpPr>
        <p:spPr/>
        <p:txBody>
          <a:bodyPr/>
          <a:lstStyle/>
          <a:p>
            <a:r>
              <a:rPr lang="en-US" dirty="0"/>
              <a:t>Mobile applications all define a unique identifier. Appium uses this identifier to target the right application. </a:t>
            </a:r>
          </a:p>
          <a:p>
            <a:r>
              <a:rPr lang="en-US" dirty="0"/>
              <a:t>Android applications</a:t>
            </a:r>
          </a:p>
          <a:p>
            <a:pPr lvl="1"/>
            <a:r>
              <a:rPr lang="en-US" dirty="0"/>
              <a:t>“</a:t>
            </a:r>
            <a:r>
              <a:rPr lang="en-US" dirty="0" err="1"/>
              <a:t>appPackage</a:t>
            </a:r>
            <a:r>
              <a:rPr lang="en-US" dirty="0"/>
              <a:t>” provide the </a:t>
            </a:r>
            <a:r>
              <a:rPr lang="en-US" b="1" i="1" dirty="0" err="1"/>
              <a:t>packageID</a:t>
            </a:r>
            <a:r>
              <a:rPr lang="en-US" dirty="0"/>
              <a:t> of the app.</a:t>
            </a:r>
          </a:p>
          <a:p>
            <a:pPr lvl="1"/>
            <a:r>
              <a:rPr lang="en-US" dirty="0"/>
              <a:t>“</a:t>
            </a:r>
            <a:r>
              <a:rPr lang="en-US" dirty="0" err="1"/>
              <a:t>appActivity</a:t>
            </a:r>
            <a:r>
              <a:rPr lang="en-US" dirty="0"/>
              <a:t>” provide the Activity (specific application screen) that should be started for the application (optional)</a:t>
            </a:r>
          </a:p>
          <a:p>
            <a:pPr lvl="1"/>
            <a:endParaRPr lang="en-US" dirty="0"/>
          </a:p>
          <a:p>
            <a:pPr marL="457200" lvl="1" indent="0">
              <a:buNone/>
            </a:pPr>
            <a:endParaRPr lang="en-US" dirty="0"/>
          </a:p>
          <a:p>
            <a:r>
              <a:rPr lang="en-US" dirty="0"/>
              <a:t>iOS applications</a:t>
            </a:r>
          </a:p>
          <a:p>
            <a:pPr lvl="1"/>
            <a:r>
              <a:rPr lang="en-US" dirty="0"/>
              <a:t>“</a:t>
            </a:r>
            <a:r>
              <a:rPr lang="en-US" dirty="0" err="1"/>
              <a:t>bundleID</a:t>
            </a:r>
            <a:r>
              <a:rPr lang="en-US" dirty="0"/>
              <a:t>” provide the </a:t>
            </a:r>
            <a:r>
              <a:rPr lang="en-US" b="1" i="1" dirty="0" err="1"/>
              <a:t>bundleID</a:t>
            </a:r>
            <a:r>
              <a:rPr lang="en-US" dirty="0"/>
              <a:t> of the app.</a:t>
            </a:r>
          </a:p>
          <a:p>
            <a:pPr lvl="1"/>
            <a:endParaRPr lang="en-US" dirty="0"/>
          </a:p>
          <a:p>
            <a:endParaRPr lang="en-US" dirty="0"/>
          </a:p>
        </p:txBody>
      </p:sp>
      <p:sp>
        <p:nvSpPr>
          <p:cNvPr id="4" name="Rectangle 2">
            <a:extLst>
              <a:ext uri="{FF2B5EF4-FFF2-40B4-BE49-F238E27FC236}">
                <a16:creationId xmlns:a16="http://schemas.microsoft.com/office/drawing/2014/main" id="{F0D95E44-CF0F-4A7D-8ACD-0B2EE7D4A7E1}"/>
              </a:ext>
            </a:extLst>
          </p:cNvPr>
          <p:cNvSpPr>
            <a:spLocks noChangeArrowheads="1"/>
          </p:cNvSpPr>
          <p:nvPr/>
        </p:nvSpPr>
        <p:spPr bwMode="auto">
          <a:xfrm>
            <a:off x="1383412" y="3726669"/>
            <a:ext cx="8380602" cy="523220"/>
          </a:xfrm>
          <a:prstGeom prst="rect">
            <a:avLst/>
          </a:prstGeom>
          <a:solidFill>
            <a:srgbClr val="FF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3786" tIns="45720" rIns="91440" bIns="45720" numCol="1" anchor="ctr" anchorCtr="0" compatLnSpc="1">
            <a:prstTxWarp prst="textNoShape">
              <a:avLst/>
            </a:prstTxWarp>
            <a:spAutoFit/>
          </a:bodyPr>
          <a:lstStyle/>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capabilities.SetCapability</a:t>
            </a:r>
            <a:r>
              <a:rPr lang="en-US" sz="1400" dirty="0">
                <a:latin typeface="Consolas" panose="020B0609020204030204" pitchFamily="49" charset="0"/>
                <a:cs typeface="Consolas" panose="020B0609020204030204" pitchFamily="49" charset="0"/>
              </a:rPr>
              <a:t>("</a:t>
            </a:r>
            <a:r>
              <a:rPr lang="en-US" sz="1400" dirty="0">
                <a:solidFill>
                  <a:srgbClr val="0070C0"/>
                </a:solidFill>
                <a:latin typeface="Consolas" panose="020B0609020204030204" pitchFamily="49" charset="0"/>
                <a:cs typeface="Consolas" panose="020B0609020204030204" pitchFamily="49" charset="0"/>
              </a:rPr>
              <a:t>appPackage</a:t>
            </a:r>
            <a:r>
              <a:rPr lang="en-US" sz="1400" dirty="0">
                <a:latin typeface="Consolas" panose="020B0609020204030204" pitchFamily="49" charset="0"/>
                <a:cs typeface="Consolas" panose="020B0609020204030204" pitchFamily="49" charset="0"/>
              </a:rPr>
              <a:t>", "</a:t>
            </a:r>
            <a:r>
              <a:rPr lang="en-US" sz="1400" dirty="0">
                <a:solidFill>
                  <a:srgbClr val="0070C0"/>
                </a:solidFill>
                <a:latin typeface="Consolas" panose="020B0609020204030204" pitchFamily="49" charset="0"/>
                <a:cs typeface="Consolas" panose="020B0609020204030204" pitchFamily="49" charset="0"/>
              </a:rPr>
              <a:t>com.google.android.keep</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capabilities.SetCapability</a:t>
            </a:r>
            <a:r>
              <a:rPr lang="en-US" sz="1400" dirty="0">
                <a:latin typeface="Consolas" panose="020B0609020204030204" pitchFamily="49" charset="0"/>
                <a:cs typeface="Consolas" panose="020B0609020204030204" pitchFamily="49" charset="0"/>
              </a:rPr>
              <a:t>("</a:t>
            </a:r>
            <a:r>
              <a:rPr lang="en-US" sz="1400" dirty="0">
                <a:solidFill>
                  <a:srgbClr val="0070C0"/>
                </a:solidFill>
                <a:latin typeface="Consolas" panose="020B0609020204030204" pitchFamily="49" charset="0"/>
                <a:cs typeface="Consolas" panose="020B0609020204030204" pitchFamily="49" charset="0"/>
              </a:rPr>
              <a:t>appActivity</a:t>
            </a:r>
            <a:r>
              <a:rPr lang="en-US" sz="1400" dirty="0">
                <a:latin typeface="Consolas" panose="020B0609020204030204" pitchFamily="49" charset="0"/>
                <a:cs typeface="Consolas" panose="020B0609020204030204" pitchFamily="49" charset="0"/>
              </a:rPr>
              <a:t>", "</a:t>
            </a:r>
            <a:r>
              <a:rPr lang="en-US" sz="1400" dirty="0">
                <a:solidFill>
                  <a:srgbClr val="0070C0"/>
                </a:solidFill>
                <a:latin typeface="Consolas" panose="020B0609020204030204" pitchFamily="49" charset="0"/>
                <a:cs typeface="Consolas" panose="020B0609020204030204" pitchFamily="49" charset="0"/>
              </a:rPr>
              <a:t>.activities.BrowseActivity</a:t>
            </a:r>
            <a:r>
              <a:rPr lang="en-US" sz="1400" dirty="0">
                <a:latin typeface="Consolas" panose="020B0609020204030204" pitchFamily="49" charset="0"/>
                <a:cs typeface="Consolas" panose="020B0609020204030204" pitchFamily="49" charset="0"/>
              </a:rPr>
              <a:t>");</a:t>
            </a:r>
          </a:p>
        </p:txBody>
      </p:sp>
      <p:sp>
        <p:nvSpPr>
          <p:cNvPr id="5" name="Rectangle 2">
            <a:extLst>
              <a:ext uri="{FF2B5EF4-FFF2-40B4-BE49-F238E27FC236}">
                <a16:creationId xmlns:a16="http://schemas.microsoft.com/office/drawing/2014/main" id="{AE7FA032-0BE6-4EA0-91D9-61B2DF0C94A2}"/>
              </a:ext>
            </a:extLst>
          </p:cNvPr>
          <p:cNvSpPr>
            <a:spLocks noChangeArrowheads="1"/>
          </p:cNvSpPr>
          <p:nvPr/>
        </p:nvSpPr>
        <p:spPr bwMode="auto">
          <a:xfrm>
            <a:off x="1383412" y="5393295"/>
            <a:ext cx="8380602" cy="307777"/>
          </a:xfrm>
          <a:prstGeom prst="rect">
            <a:avLst/>
          </a:prstGeom>
          <a:solidFill>
            <a:srgbClr val="FFF0F0"/>
          </a:solidFill>
          <a:ln>
            <a:noFill/>
          </a:ln>
          <a:effectLst/>
          <a:extLst/>
        </p:spPr>
        <p:txBody>
          <a:bodyPr vert="horz" wrap="square" lIns="123786" tIns="45720" rIns="91440" bIns="45720" numCol="1" anchor="ctr" anchorCtr="0" compatLnSpc="1">
            <a:prstTxWarp prst="textNoShape">
              <a:avLst/>
            </a:prstTxWarp>
            <a:spAutoFit/>
          </a:bodyPr>
          <a:lstStyle/>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capabilities.SetCapability</a:t>
            </a:r>
            <a:r>
              <a:rPr lang="en-US" sz="1400" dirty="0">
                <a:latin typeface="Consolas" panose="020B0609020204030204" pitchFamily="49" charset="0"/>
                <a:cs typeface="Consolas" panose="020B0609020204030204" pitchFamily="49" charset="0"/>
              </a:rPr>
              <a:t>("</a:t>
            </a:r>
            <a:r>
              <a:rPr lang="en-US" sz="1400" dirty="0">
                <a:solidFill>
                  <a:srgbClr val="0070C0"/>
                </a:solidFill>
                <a:latin typeface="Consolas" panose="020B0609020204030204" pitchFamily="49" charset="0"/>
                <a:cs typeface="Consolas" panose="020B0609020204030204" pitchFamily="49" charset="0"/>
              </a:rPr>
              <a:t>bundleID</a:t>
            </a:r>
            <a:r>
              <a:rPr lang="en-US" sz="1400" dirty="0">
                <a:latin typeface="Consolas" panose="020B0609020204030204" pitchFamily="49" charset="0"/>
                <a:cs typeface="Consolas" panose="020B0609020204030204" pitchFamily="49" charset="0"/>
              </a:rPr>
              <a:t>", "</a:t>
            </a:r>
            <a:r>
              <a:rPr lang="en-US" sz="1400" dirty="0">
                <a:solidFill>
                  <a:srgbClr val="0070C0"/>
                </a:solidFill>
                <a:latin typeface="Consolas" panose="020B0609020204030204" pitchFamily="49" charset="0"/>
                <a:cs typeface="Consolas" panose="020B0609020204030204" pitchFamily="49" charset="0"/>
              </a:rPr>
              <a:t>com.yoctoville.errands</a:t>
            </a:r>
            <a:r>
              <a:rPr 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8185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Installation and  Instrumentation</a:t>
            </a:r>
          </a:p>
        </p:txBody>
      </p:sp>
      <p:sp>
        <p:nvSpPr>
          <p:cNvPr id="3" name="Content Placeholder 2"/>
          <p:cNvSpPr>
            <a:spLocks noGrp="1"/>
          </p:cNvSpPr>
          <p:nvPr>
            <p:ph idx="4294967295"/>
          </p:nvPr>
        </p:nvSpPr>
        <p:spPr>
          <a:xfrm>
            <a:off x="602676" y="1008063"/>
            <a:ext cx="10933113" cy="5086350"/>
          </a:xfrm>
        </p:spPr>
        <p:txBody>
          <a:bodyPr>
            <a:normAutofit fontScale="92500"/>
          </a:bodyPr>
          <a:lstStyle/>
          <a:p>
            <a:r>
              <a:rPr lang="en-US" dirty="0"/>
              <a:t>Use </a:t>
            </a:r>
            <a:r>
              <a:rPr lang="en-US" b="1" dirty="0"/>
              <a:t>“app” </a:t>
            </a:r>
            <a:r>
              <a:rPr lang="en-US" dirty="0"/>
              <a:t>capability to specify location of application file in Repository.</a:t>
            </a:r>
          </a:p>
          <a:p>
            <a:pPr lvl="1"/>
            <a:r>
              <a:rPr lang="en-US" dirty="0"/>
              <a:t>“PUBLIC:&lt;folder&gt;/&lt;file&gt;” for files in the </a:t>
            </a:r>
            <a:r>
              <a:rPr lang="en-US" b="1" dirty="0"/>
              <a:t>Public Media </a:t>
            </a:r>
            <a:r>
              <a:rPr lang="en-US" dirty="0"/>
              <a:t>folder</a:t>
            </a:r>
          </a:p>
          <a:p>
            <a:pPr lvl="1"/>
            <a:r>
              <a:rPr lang="en-US" dirty="0"/>
              <a:t>“PRIVATE:&lt;folder&gt;/&lt;file&gt;” for files in the </a:t>
            </a:r>
            <a:r>
              <a:rPr lang="en-US" b="1" dirty="0"/>
              <a:t>My Media </a:t>
            </a:r>
            <a:r>
              <a:rPr lang="en-US" dirty="0"/>
              <a:t>folder</a:t>
            </a:r>
          </a:p>
          <a:p>
            <a:r>
              <a:rPr lang="en-US" dirty="0"/>
              <a:t>Use “</a:t>
            </a:r>
            <a:r>
              <a:rPr lang="en-US" b="1" dirty="0" err="1"/>
              <a:t>autoLaunch</a:t>
            </a:r>
            <a:r>
              <a:rPr lang="en-US" dirty="0"/>
              <a:t>” capability to control if Appium automatically installs and launches the app.</a:t>
            </a:r>
          </a:p>
          <a:p>
            <a:r>
              <a:rPr lang="en-US" dirty="0"/>
              <a:t>As part of the installation, Perfecto can </a:t>
            </a:r>
            <a:r>
              <a:rPr lang="en-US" i="1" dirty="0"/>
              <a:t>instrument</a:t>
            </a:r>
            <a:r>
              <a:rPr lang="en-US" dirty="0"/>
              <a:t> the application –</a:t>
            </a:r>
          </a:p>
          <a:p>
            <a:pPr lvl="1"/>
            <a:r>
              <a:rPr lang="en-US" dirty="0"/>
              <a:t>Pre-process the application to allow Perfecto features to interact with the application.</a:t>
            </a:r>
          </a:p>
          <a:p>
            <a:pPr lvl="1"/>
            <a:r>
              <a:rPr lang="en-US" b="1" dirty="0"/>
              <a:t>Web-view instrumentation </a:t>
            </a:r>
            <a:r>
              <a:rPr lang="en-US" dirty="0"/>
              <a:t>– for Hybrid applications, allows Perfecto to automate the HTML parts of the application.</a:t>
            </a:r>
          </a:p>
          <a:p>
            <a:pPr lvl="1"/>
            <a:r>
              <a:rPr lang="en-US" b="1" dirty="0"/>
              <a:t>Sensor instrumentation </a:t>
            </a:r>
            <a:r>
              <a:rPr lang="en-US" dirty="0"/>
              <a:t>– allows Perfecto to interact with camera, fingerprint reader, and other device sensors.</a:t>
            </a:r>
          </a:p>
          <a:p>
            <a:r>
              <a:rPr lang="en-US" dirty="0"/>
              <a:t>Use “</a:t>
            </a:r>
            <a:r>
              <a:rPr lang="en-US" b="1" dirty="0" err="1"/>
              <a:t>autoInstrument</a:t>
            </a:r>
            <a:r>
              <a:rPr lang="en-US" i="1" dirty="0"/>
              <a:t>”  </a:t>
            </a:r>
            <a:r>
              <a:rPr lang="en-US" dirty="0"/>
              <a:t>or</a:t>
            </a:r>
            <a:r>
              <a:rPr lang="en-US" i="1" dirty="0"/>
              <a:t>  </a:t>
            </a:r>
            <a:r>
              <a:rPr lang="en-US" dirty="0"/>
              <a:t>“</a:t>
            </a:r>
            <a:r>
              <a:rPr lang="en-US" b="1" dirty="0" err="1"/>
              <a:t>sensorInstrument</a:t>
            </a:r>
            <a:r>
              <a:rPr lang="en-US" dirty="0"/>
              <a:t>” capability to specify to Appium driver to perform the required instrumentation on the application.</a:t>
            </a:r>
          </a:p>
          <a:p>
            <a:pPr marL="457200" lvl="1"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5385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FF7A-82C2-B046-8E90-FA8128C1C01E}"/>
              </a:ext>
            </a:extLst>
          </p:cNvPr>
          <p:cNvSpPr>
            <a:spLocks noGrp="1"/>
          </p:cNvSpPr>
          <p:nvPr>
            <p:ph type="title"/>
          </p:nvPr>
        </p:nvSpPr>
        <p:spPr/>
        <p:txBody>
          <a:bodyPr/>
          <a:lstStyle/>
          <a:p>
            <a:r>
              <a:rPr lang="en-US" dirty="0"/>
              <a:t>Launching &amp; Resetting Apps</a:t>
            </a:r>
          </a:p>
        </p:txBody>
      </p:sp>
      <p:sp>
        <p:nvSpPr>
          <p:cNvPr id="3" name="Content Placeholder 2">
            <a:extLst>
              <a:ext uri="{FF2B5EF4-FFF2-40B4-BE49-F238E27FC236}">
                <a16:creationId xmlns:a16="http://schemas.microsoft.com/office/drawing/2014/main" id="{687C387B-529D-0340-908F-62EC798706A0}"/>
              </a:ext>
            </a:extLst>
          </p:cNvPr>
          <p:cNvSpPr>
            <a:spLocks noGrp="1"/>
          </p:cNvSpPr>
          <p:nvPr>
            <p:ph idx="1"/>
          </p:nvPr>
        </p:nvSpPr>
        <p:spPr>
          <a:xfrm>
            <a:off x="838200" y="1182687"/>
            <a:ext cx="10515600" cy="4999903"/>
          </a:xfrm>
        </p:spPr>
        <p:txBody>
          <a:bodyPr/>
          <a:lstStyle/>
          <a:p>
            <a:r>
              <a:rPr lang="en-US" dirty="0"/>
              <a:t>Perfecto’s Appium extensions provide several options regarding resetting apps and deleting application data. </a:t>
            </a:r>
          </a:p>
          <a:p>
            <a:r>
              <a:rPr lang="en-US" dirty="0"/>
              <a:t>Resetting the app - “</a:t>
            </a:r>
            <a:r>
              <a:rPr lang="en-US" b="1" dirty="0" err="1"/>
              <a:t>noReset</a:t>
            </a:r>
            <a:r>
              <a:rPr lang="en-US" b="1" dirty="0"/>
              <a:t>”</a:t>
            </a:r>
            <a:r>
              <a:rPr lang="en-US" i="1" dirty="0"/>
              <a:t> </a:t>
            </a:r>
            <a:r>
              <a:rPr lang="en-US" dirty="0"/>
              <a:t>&amp; “</a:t>
            </a:r>
            <a:r>
              <a:rPr lang="en-US" b="1" dirty="0" err="1"/>
              <a:t>fullReset</a:t>
            </a:r>
            <a:r>
              <a:rPr lang="en-US" dirty="0"/>
              <a:t>“ capabilities </a:t>
            </a:r>
          </a:p>
          <a:p>
            <a:pPr lvl="1"/>
            <a:r>
              <a:rPr lang="en-US" dirty="0"/>
              <a:t>“</a:t>
            </a:r>
            <a:r>
              <a:rPr lang="en-US" b="1" dirty="0" err="1"/>
              <a:t>fullReset</a:t>
            </a:r>
            <a:r>
              <a:rPr lang="en-US" dirty="0"/>
              <a:t>” uninstalls the app if it is on the device, reinstalls the app &amp; then uninstalls at the end of the execution. </a:t>
            </a:r>
          </a:p>
          <a:p>
            <a:pPr lvl="1"/>
            <a:r>
              <a:rPr lang="en-US" dirty="0"/>
              <a:t>“</a:t>
            </a:r>
            <a:r>
              <a:rPr lang="en-US" b="1" dirty="0" err="1"/>
              <a:t>noReset</a:t>
            </a:r>
            <a:r>
              <a:rPr lang="en-US" dirty="0"/>
              <a:t>” disables the reset functionality. </a:t>
            </a:r>
          </a:p>
          <a:p>
            <a:pPr lvl="1"/>
            <a:r>
              <a:rPr lang="en-US" dirty="0"/>
              <a:t>Default behavior is false, i.e. these capabilities are not used. </a:t>
            </a:r>
          </a:p>
          <a:p>
            <a:pPr lvl="1"/>
            <a:r>
              <a:rPr lang="en-US" dirty="0"/>
              <a:t>Warning: Uninstalling &amp; installing the app upon execution may take extended time. </a:t>
            </a:r>
          </a:p>
          <a:p>
            <a:r>
              <a:rPr lang="en-US" dirty="0"/>
              <a:t>The “</a:t>
            </a:r>
            <a:r>
              <a:rPr lang="en-US" b="1" dirty="0" err="1"/>
              <a:t>dataReset</a:t>
            </a:r>
            <a:r>
              <a:rPr lang="en-US" b="1" dirty="0"/>
              <a:t>”</a:t>
            </a:r>
            <a:r>
              <a:rPr lang="en-US" dirty="0"/>
              <a:t> capability allows retaining app data when installing a new version. </a:t>
            </a:r>
          </a:p>
          <a:p>
            <a:pPr lvl="1"/>
            <a:r>
              <a:rPr lang="en-US" dirty="0"/>
              <a:t>Allows the test to use data generated during a previous run.</a:t>
            </a:r>
          </a:p>
          <a:p>
            <a:pPr marL="0" indent="0">
              <a:buNone/>
            </a:pPr>
            <a:endParaRPr lang="en-US" dirty="0"/>
          </a:p>
        </p:txBody>
      </p:sp>
    </p:spTree>
    <p:extLst>
      <p:ext uri="{BB962C8B-B14F-4D97-AF65-F5344CB8AC3E}">
        <p14:creationId xmlns:p14="http://schemas.microsoft.com/office/powerpoint/2010/main" val="329561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D666-4706-CF40-9674-9553E0821409}"/>
              </a:ext>
            </a:extLst>
          </p:cNvPr>
          <p:cNvSpPr>
            <a:spLocks noGrp="1"/>
          </p:cNvSpPr>
          <p:nvPr>
            <p:ph type="title"/>
          </p:nvPr>
        </p:nvSpPr>
        <p:spPr>
          <a:xfrm>
            <a:off x="648393" y="0"/>
            <a:ext cx="7435763" cy="793750"/>
          </a:xfrm>
        </p:spPr>
        <p:txBody>
          <a:bodyPr/>
          <a:lstStyle/>
          <a:p>
            <a:r>
              <a:rPr lang="en-US" dirty="0"/>
              <a:t>What is the correct configuration? </a:t>
            </a:r>
          </a:p>
        </p:txBody>
      </p:sp>
      <p:sp>
        <p:nvSpPr>
          <p:cNvPr id="3" name="Content Placeholder 2">
            <a:extLst>
              <a:ext uri="{FF2B5EF4-FFF2-40B4-BE49-F238E27FC236}">
                <a16:creationId xmlns:a16="http://schemas.microsoft.com/office/drawing/2014/main" id="{DDF1976D-256A-D249-9F4A-0AAC14F8EEAA}"/>
              </a:ext>
            </a:extLst>
          </p:cNvPr>
          <p:cNvSpPr>
            <a:spLocks noGrp="1"/>
          </p:cNvSpPr>
          <p:nvPr>
            <p:ph idx="1"/>
          </p:nvPr>
        </p:nvSpPr>
        <p:spPr/>
        <p:txBody>
          <a:bodyPr/>
          <a:lstStyle/>
          <a:p>
            <a:r>
              <a:rPr lang="en-US" dirty="0"/>
              <a:t>To decide the correct configuration for your organization, consider the following criteria:</a:t>
            </a:r>
          </a:p>
          <a:p>
            <a:pPr lvl="1"/>
            <a:r>
              <a:rPr lang="en-US" dirty="0"/>
              <a:t>Tests must run on latest version?</a:t>
            </a:r>
          </a:p>
          <a:p>
            <a:pPr lvl="1"/>
            <a:r>
              <a:rPr lang="en-US" dirty="0"/>
              <a:t>Does the test require app to open with no data or with it’s history (username etc.)?</a:t>
            </a:r>
          </a:p>
          <a:p>
            <a:pPr lvl="1"/>
            <a:r>
              <a:rPr lang="en-US" dirty="0"/>
              <a:t>In most cases the requirement is to always run the latest version and the data varies per type of test. </a:t>
            </a:r>
          </a:p>
          <a:p>
            <a:r>
              <a:rPr lang="en-US" dirty="0"/>
              <a:t>Perfecto supports CI connection (for example, integrated with a tool like Jenkins) where tests are run automatically. </a:t>
            </a:r>
          </a:p>
          <a:p>
            <a:pPr lvl="1"/>
            <a:r>
              <a:rPr lang="en-US" dirty="0"/>
              <a:t>In a CI context, we recommend installing the latest app version, with instrumentation (if needed), at the beginning of the cycle. </a:t>
            </a:r>
          </a:p>
          <a:p>
            <a:pPr lvl="1"/>
            <a:r>
              <a:rPr lang="en-US" dirty="0"/>
              <a:t>Individual tests can overwrite the general setting if the test requires it. </a:t>
            </a:r>
          </a:p>
        </p:txBody>
      </p:sp>
    </p:spTree>
    <p:extLst>
      <p:ext uri="{BB962C8B-B14F-4D97-AF65-F5344CB8AC3E}">
        <p14:creationId xmlns:p14="http://schemas.microsoft.com/office/powerpoint/2010/main" val="6537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9D25-2581-F440-A5B8-8ACC6D9A0C24}"/>
              </a:ext>
            </a:extLst>
          </p:cNvPr>
          <p:cNvSpPr>
            <a:spLocks noGrp="1"/>
          </p:cNvSpPr>
          <p:nvPr>
            <p:ph type="title"/>
          </p:nvPr>
        </p:nvSpPr>
        <p:spPr/>
        <p:txBody>
          <a:bodyPr/>
          <a:lstStyle/>
          <a:p>
            <a:r>
              <a:rPr lang="en-US" dirty="0"/>
              <a:t>Application Types</a:t>
            </a:r>
          </a:p>
        </p:txBody>
      </p:sp>
      <p:pic>
        <p:nvPicPr>
          <p:cNvPr id="1026" name="Picture 2" descr="Image result for hybrid applications">
            <a:extLst>
              <a:ext uri="{FF2B5EF4-FFF2-40B4-BE49-F238E27FC236}">
                <a16:creationId xmlns:a16="http://schemas.microsoft.com/office/drawing/2014/main" id="{0AFD27F0-F683-7B4F-AC04-B12448657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60" y="1277383"/>
            <a:ext cx="12048540" cy="454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02002"/>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F57156958355419010BEEBB08A0EAB" ma:contentTypeVersion="5" ma:contentTypeDescription="Create a new document." ma:contentTypeScope="" ma:versionID="a3fa2694c457f8689098dc86a52d0c99">
  <xsd:schema xmlns:xsd="http://www.w3.org/2001/XMLSchema" xmlns:xs="http://www.w3.org/2001/XMLSchema" xmlns:p="http://schemas.microsoft.com/office/2006/metadata/properties" xmlns:ns2="1d7dca9a-e7fe-4e70-b427-b999408283d8" xmlns:ns3="3a13d125-ada3-46fb-a8f2-bcc2bdd31529" xmlns:ns4="b39354ad-55e5-406b-bc55-b3dc027a4d5e" targetNamespace="http://schemas.microsoft.com/office/2006/metadata/properties" ma:root="true" ma:fieldsID="445ecd74fc34824df08da6138b1fc383" ns2:_="" ns3:_="" ns4:_="">
    <xsd:import namespace="1d7dca9a-e7fe-4e70-b427-b999408283d8"/>
    <xsd:import namespace="3a13d125-ada3-46fb-a8f2-bcc2bdd31529"/>
    <xsd:import namespace="b39354ad-55e5-406b-bc55-b3dc027a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dca9a-e7fe-4e70-b427-b99940828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3d125-ada3-46fb-a8f2-bcc2bdd3152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9354ad-55e5-406b-bc55-b3dc027a4d5e" elementFormDefault="qualified">
    <xsd:import namespace="http://schemas.microsoft.com/office/2006/documentManagement/types"/>
    <xsd:import namespace="http://schemas.microsoft.com/office/infopath/2007/PartnerControls"/>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D7B2C4-19C0-4761-B60C-F9E9D0F0D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dca9a-e7fe-4e70-b427-b999408283d8"/>
    <ds:schemaRef ds:uri="3a13d125-ada3-46fb-a8f2-bcc2bdd31529"/>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DB1D3C-EEFF-41FD-B4D0-E0EDC9AF6167}">
  <ds:schemaRefs>
    <ds:schemaRef ds:uri="http://purl.org/dc/elements/1.1/"/>
    <ds:schemaRef ds:uri="http://schemas.microsoft.com/office/2006/metadata/properties"/>
    <ds:schemaRef ds:uri="http://schemas.microsoft.com/office/2006/documentManagement/types"/>
    <ds:schemaRef ds:uri="http://purl.org/dc/terms/"/>
    <ds:schemaRef ds:uri="3a13d125-ada3-46fb-a8f2-bcc2bdd31529"/>
    <ds:schemaRef ds:uri="http://schemas.microsoft.com/office/infopath/2007/PartnerControls"/>
    <ds:schemaRef ds:uri="http://purl.org/dc/dcmitype/"/>
    <ds:schemaRef ds:uri="http://schemas.openxmlformats.org/package/2006/metadata/core-properties"/>
    <ds:schemaRef ds:uri="b39354ad-55e5-406b-bc55-b3dc027a4d5e"/>
    <ds:schemaRef ds:uri="1d7dca9a-e7fe-4e70-b427-b999408283d8"/>
    <ds:schemaRef ds:uri="http://www.w3.org/XML/1998/namespace"/>
  </ds:schemaRefs>
</ds:datastoreItem>
</file>

<file path=customXml/itemProps3.xml><?xml version="1.0" encoding="utf-8"?>
<ds:datastoreItem xmlns:ds="http://schemas.openxmlformats.org/officeDocument/2006/customXml" ds:itemID="{6CC67D31-BB20-404C-B6B8-29A0A068C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714</TotalTime>
  <Words>1009</Words>
  <Application>Microsoft Office PowerPoint</Application>
  <PresentationFormat>Widescreen</PresentationFormat>
  <Paragraphs>115</Paragraphs>
  <Slides>14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Avenir Black</vt:lpstr>
      <vt:lpstr>Calibri</vt:lpstr>
      <vt:lpstr>Calibri Light</vt:lpstr>
      <vt:lpstr>Consolas</vt:lpstr>
      <vt:lpstr>OfficinaSanITCBol</vt:lpstr>
      <vt:lpstr>Sosa Regular</vt:lpstr>
      <vt:lpstr>Source Sans Pro</vt:lpstr>
      <vt:lpstr>Source Sans Pro Semibold</vt:lpstr>
      <vt:lpstr>Perfecto PPT Template 2015 (Final V2)</vt:lpstr>
      <vt:lpstr>1_Office Theme</vt:lpstr>
      <vt:lpstr>PowerPoint Presentation</vt:lpstr>
      <vt:lpstr>Agenda</vt:lpstr>
      <vt:lpstr>PowerPoint Presentation</vt:lpstr>
      <vt:lpstr>Applications and Appium</vt:lpstr>
      <vt:lpstr>Identifying the Application</vt:lpstr>
      <vt:lpstr>Installation and  Instrumentation</vt:lpstr>
      <vt:lpstr>Launching &amp; Resetting Apps</vt:lpstr>
      <vt:lpstr>What is the correct configuration? </vt:lpstr>
      <vt:lpstr>Application Types</vt:lpstr>
      <vt:lpstr>Hybrid Applications</vt:lpstr>
      <vt:lpstr>The Appium Driver</vt:lpstr>
      <vt:lpstr>The Appium Driver continued. </vt:lpstr>
      <vt:lpstr>Interacting with Apps – Contexts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Recognition Part 2</dc:title>
  <cp:lastModifiedBy>Yaacov Weingarten</cp:lastModifiedBy>
  <cp:revision>43</cp:revision>
  <dcterms:modified xsi:type="dcterms:W3CDTF">2018-12-10T09:31:32Z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0x01010088F57156958355419010BEEBB08A0EAB</vt:lpwstr>
  </property>
</Properties>
</file>